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embeddedFontLst>
    <p:embeddedFont>
      <p:font typeface="Space Mono"/>
      <p:regular r:id="rId15"/>
      <p:bold r:id="rId16"/>
      <p:italic r:id="rId17"/>
      <p:boldItalic r:id="rId18"/>
    </p:embeddedFont>
    <p:embeddedFont>
      <p:font typeface="Corben"/>
      <p:regular r:id="rId19"/>
      <p:bold r:id="rId20"/>
    </p:embeddedFont>
    <p:embeddedFont>
      <p:font typeface="Roboto Mono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Corben-bold.fntdata"/><Relationship Id="rId11" Type="http://schemas.openxmlformats.org/officeDocument/2006/relationships/slide" Target="slides/slide6.xml"/><Relationship Id="rId22" Type="http://schemas.openxmlformats.org/officeDocument/2006/relationships/font" Target="fonts/RobotoMono-bold.fntdata"/><Relationship Id="rId10" Type="http://schemas.openxmlformats.org/officeDocument/2006/relationships/slide" Target="slides/slide5.xml"/><Relationship Id="rId21" Type="http://schemas.openxmlformats.org/officeDocument/2006/relationships/font" Target="fonts/RobotoMono-regular.fntdata"/><Relationship Id="rId13" Type="http://schemas.openxmlformats.org/officeDocument/2006/relationships/slide" Target="slides/slide8.xml"/><Relationship Id="rId24" Type="http://schemas.openxmlformats.org/officeDocument/2006/relationships/font" Target="fonts/RobotoMono-boldItalic.fntdata"/><Relationship Id="rId12" Type="http://schemas.openxmlformats.org/officeDocument/2006/relationships/slide" Target="slides/slide7.xml"/><Relationship Id="rId23" Type="http://schemas.openxmlformats.org/officeDocument/2006/relationships/font" Target="fonts/RobotoMono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SpaceMono-regular.fntdata"/><Relationship Id="rId14" Type="http://schemas.openxmlformats.org/officeDocument/2006/relationships/slide" Target="slides/slide9.xml"/><Relationship Id="rId17" Type="http://schemas.openxmlformats.org/officeDocument/2006/relationships/font" Target="fonts/SpaceMono-italic.fntdata"/><Relationship Id="rId16" Type="http://schemas.openxmlformats.org/officeDocument/2006/relationships/font" Target="fonts/SpaceMono-bold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Corben-regular.fntdata"/><Relationship Id="rId6" Type="http://schemas.openxmlformats.org/officeDocument/2006/relationships/slide" Target="slides/slide1.xml"/><Relationship Id="rId18" Type="http://schemas.openxmlformats.org/officeDocument/2006/relationships/font" Target="fonts/SpaceMono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72a151190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72a151190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71c9d55eff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71c9d55eff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71c9d55eff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71c9d55eff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71c9d55eff_0_1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71c9d55eff_0_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72a151190e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72a151190e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71c9d55eff_0_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71c9d55eff_0_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71c9d55eff_0_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71c9d55eff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71c9d55eff_0_1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71c9d55eff_0_1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png"/><Relationship Id="rId4" Type="http://schemas.openxmlformats.org/officeDocument/2006/relationships/image" Target="../media/image1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DE6D9">
              <a:alpha val="41000"/>
            </a:srgbClr>
          </a:solidFill>
          <a:ln cap="flat" cmpd="sng" w="9525">
            <a:solidFill>
              <a:srgbClr val="FDE6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3"/>
          <p:cNvSpPr txBox="1"/>
          <p:nvPr/>
        </p:nvSpPr>
        <p:spPr>
          <a:xfrm>
            <a:off x="2584250" y="1589550"/>
            <a:ext cx="6118200" cy="10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3000">
                <a:solidFill>
                  <a:srgbClr val="243588"/>
                </a:solidFill>
                <a:latin typeface="Corben"/>
                <a:ea typeface="Corben"/>
                <a:cs typeface="Corben"/>
                <a:sym typeface="Corben"/>
              </a:rPr>
              <a:t>Comment créer sa gobicarte ?</a:t>
            </a:r>
            <a:endParaRPr b="1" sz="3000">
              <a:solidFill>
                <a:srgbClr val="243588"/>
              </a:solidFill>
              <a:latin typeface="Corben"/>
              <a:ea typeface="Corben"/>
              <a:cs typeface="Corben"/>
              <a:sym typeface="Corben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Corben"/>
              <a:ea typeface="Corben"/>
              <a:cs typeface="Corben"/>
              <a:sym typeface="Corben"/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54075" y="3531050"/>
            <a:ext cx="2385949" cy="71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Google Shape;61;p14"/>
          <p:cNvGrpSpPr/>
          <p:nvPr/>
        </p:nvGrpSpPr>
        <p:grpSpPr>
          <a:xfrm>
            <a:off x="5465601" y="-5877"/>
            <a:ext cx="3678395" cy="5049726"/>
            <a:chOff x="6212306" y="1112975"/>
            <a:chExt cx="2931693" cy="4024648"/>
          </a:xfrm>
        </p:grpSpPr>
        <p:pic>
          <p:nvPicPr>
            <p:cNvPr id="62" name="Google Shape;62;p1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298125" y="1112975"/>
              <a:ext cx="2845874" cy="402464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3" name="Google Shape;63;p14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7318000" y="1221750"/>
              <a:ext cx="938225" cy="4519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4" name="Google Shape;64;p14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5400000">
              <a:off x="7067950" y="1665225"/>
              <a:ext cx="938225" cy="4519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5" name="Google Shape;65;p14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6267774">
              <a:off x="7404525" y="1528712"/>
              <a:ext cx="938225" cy="4519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6" name="Google Shape;66;p14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5400003">
              <a:off x="5889112" y="1951888"/>
              <a:ext cx="2220925" cy="13040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7" name="Google Shape;67;p14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5400003">
              <a:off x="5651236" y="3224040"/>
              <a:ext cx="2220929" cy="109878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8" name="Google Shape;68;p14"/>
          <p:cNvSpPr/>
          <p:nvPr/>
        </p:nvSpPr>
        <p:spPr>
          <a:xfrm>
            <a:off x="-6225" y="-5875"/>
            <a:ext cx="5478300" cy="5143500"/>
          </a:xfrm>
          <a:prstGeom prst="rect">
            <a:avLst/>
          </a:prstGeom>
          <a:solidFill>
            <a:srgbClr val="24358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14"/>
          <p:cNvSpPr txBox="1"/>
          <p:nvPr/>
        </p:nvSpPr>
        <p:spPr>
          <a:xfrm>
            <a:off x="357050" y="1497400"/>
            <a:ext cx="4999200" cy="63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3600">
                <a:solidFill>
                  <a:srgbClr val="FFFFFF"/>
                </a:solidFill>
                <a:latin typeface="Corben"/>
                <a:ea typeface="Corben"/>
                <a:cs typeface="Corben"/>
                <a:sym typeface="Corben"/>
              </a:rPr>
              <a:t>La gobicarte </a:t>
            </a:r>
            <a:endParaRPr b="1" sz="3600">
              <a:solidFill>
                <a:srgbClr val="FFFFFF"/>
              </a:solidFill>
              <a:latin typeface="Corben"/>
              <a:ea typeface="Corben"/>
              <a:cs typeface="Corben"/>
              <a:sym typeface="Corbe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3600">
                <a:solidFill>
                  <a:srgbClr val="FFFFFF"/>
                </a:solidFill>
                <a:latin typeface="Corben"/>
                <a:ea typeface="Corben"/>
                <a:cs typeface="Corben"/>
                <a:sym typeface="Corben"/>
              </a:rPr>
              <a:t>rectangle</a:t>
            </a:r>
            <a:endParaRPr b="1" sz="3600">
              <a:solidFill>
                <a:srgbClr val="FFFFFF"/>
              </a:solidFill>
              <a:latin typeface="Corben"/>
              <a:ea typeface="Corben"/>
              <a:cs typeface="Corben"/>
              <a:sym typeface="Corbe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FFFFFF"/>
              </a:solidFill>
              <a:latin typeface="Corben"/>
              <a:ea typeface="Corben"/>
              <a:cs typeface="Corben"/>
              <a:sym typeface="Corbe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rgbClr val="FFFFFF"/>
                </a:solidFill>
                <a:latin typeface="Space Mono"/>
                <a:ea typeface="Space Mono"/>
                <a:cs typeface="Space Mono"/>
                <a:sym typeface="Space Mono"/>
              </a:rPr>
              <a:t>du Gobi Original et du Gobi Mini</a:t>
            </a:r>
            <a:endParaRPr sz="1800">
              <a:solidFill>
                <a:srgbClr val="FFFFFF"/>
              </a:solidFill>
              <a:latin typeface="Space Mono"/>
              <a:ea typeface="Space Mono"/>
              <a:cs typeface="Space Mono"/>
              <a:sym typeface="Space Mono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FFFFF"/>
              </a:solidFill>
              <a:latin typeface="Corben"/>
              <a:ea typeface="Corben"/>
              <a:cs typeface="Corben"/>
              <a:sym typeface="Corbe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DE6D9">
              <a:alpha val="41000"/>
            </a:srgbClr>
          </a:solidFill>
          <a:ln cap="flat" cmpd="sng" w="9525">
            <a:solidFill>
              <a:srgbClr val="FDE6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15"/>
          <p:cNvSpPr txBox="1"/>
          <p:nvPr/>
        </p:nvSpPr>
        <p:spPr>
          <a:xfrm>
            <a:off x="215425" y="70525"/>
            <a:ext cx="6303000" cy="63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3000">
                <a:solidFill>
                  <a:srgbClr val="243588"/>
                </a:solidFill>
                <a:latin typeface="Corben"/>
                <a:ea typeface="Corben"/>
                <a:cs typeface="Corben"/>
                <a:sym typeface="Corben"/>
              </a:rPr>
              <a:t>L’ouverture du fichier</a:t>
            </a:r>
            <a:endParaRPr b="1" sz="3000">
              <a:solidFill>
                <a:srgbClr val="243588"/>
              </a:solidFill>
              <a:latin typeface="Corben"/>
              <a:ea typeface="Corben"/>
              <a:cs typeface="Corben"/>
              <a:sym typeface="Corben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Corben"/>
              <a:ea typeface="Corben"/>
              <a:cs typeface="Corben"/>
              <a:sym typeface="Corben"/>
            </a:endParaRPr>
          </a:p>
        </p:txBody>
      </p:sp>
      <p:pic>
        <p:nvPicPr>
          <p:cNvPr id="76" name="Google Shape;7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57750" y="1024250"/>
            <a:ext cx="1588125" cy="367200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5"/>
          <p:cNvSpPr txBox="1"/>
          <p:nvPr/>
        </p:nvSpPr>
        <p:spPr>
          <a:xfrm>
            <a:off x="235500" y="894950"/>
            <a:ext cx="6303000" cy="393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243588"/>
                </a:solidFill>
                <a:latin typeface="Space Mono"/>
                <a:ea typeface="Space Mono"/>
                <a:cs typeface="Space Mono"/>
                <a:sym typeface="Space Mono"/>
              </a:rPr>
              <a:t>Lorsque </a:t>
            </a:r>
            <a:r>
              <a:rPr lang="fr">
                <a:solidFill>
                  <a:srgbClr val="243588"/>
                </a:solidFill>
                <a:latin typeface="Space Mono"/>
                <a:ea typeface="Space Mono"/>
                <a:cs typeface="Space Mono"/>
                <a:sym typeface="Space Mono"/>
              </a:rPr>
              <a:t>vous ouvrez le </a:t>
            </a:r>
            <a:r>
              <a:rPr lang="fr">
                <a:solidFill>
                  <a:srgbClr val="243588"/>
                </a:solidFill>
                <a:latin typeface="Space Mono"/>
                <a:ea typeface="Space Mono"/>
                <a:cs typeface="Space Mono"/>
                <a:sym typeface="Space Mono"/>
              </a:rPr>
              <a:t>template</a:t>
            </a:r>
            <a:r>
              <a:rPr lang="fr">
                <a:solidFill>
                  <a:srgbClr val="243588"/>
                </a:solidFill>
                <a:latin typeface="Space Mono"/>
                <a:ea typeface="Space Mono"/>
                <a:cs typeface="Space Mono"/>
                <a:sym typeface="Space Mono"/>
              </a:rPr>
              <a:t> sur Photoshop, le calque suivant apparaît.</a:t>
            </a:r>
            <a:endParaRPr>
              <a:solidFill>
                <a:srgbClr val="243588"/>
              </a:solidFill>
              <a:latin typeface="Space Mono"/>
              <a:ea typeface="Space Mono"/>
              <a:cs typeface="Space Mono"/>
              <a:sym typeface="Space Mono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243588"/>
                </a:solidFill>
                <a:latin typeface="Space Mono"/>
                <a:ea typeface="Space Mono"/>
                <a:cs typeface="Space Mono"/>
                <a:sym typeface="Space Mono"/>
              </a:rPr>
              <a:t>Il indique </a:t>
            </a:r>
            <a:r>
              <a:rPr b="1" lang="fr">
                <a:solidFill>
                  <a:srgbClr val="243588"/>
                </a:solidFill>
                <a:latin typeface="Space Mono"/>
                <a:ea typeface="Space Mono"/>
                <a:cs typeface="Space Mono"/>
                <a:sym typeface="Space Mono"/>
              </a:rPr>
              <a:t>les marges de sécurité</a:t>
            </a:r>
            <a:r>
              <a:rPr lang="fr">
                <a:solidFill>
                  <a:srgbClr val="243588"/>
                </a:solidFill>
                <a:latin typeface="Space Mono"/>
                <a:ea typeface="Space Mono"/>
                <a:cs typeface="Space Mono"/>
                <a:sym typeface="Space Mono"/>
              </a:rPr>
              <a:t> à respecter lors de la création de votre gobicarte.</a:t>
            </a:r>
            <a:endParaRPr>
              <a:solidFill>
                <a:srgbClr val="243588"/>
              </a:solidFill>
              <a:latin typeface="Space Mono"/>
              <a:ea typeface="Space Mono"/>
              <a:cs typeface="Space Mono"/>
              <a:sym typeface="Space Mono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43588"/>
              </a:solidFill>
              <a:latin typeface="Space Mono"/>
              <a:ea typeface="Space Mono"/>
              <a:cs typeface="Space Mono"/>
              <a:sym typeface="Space Mono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43588"/>
              </a:solidFill>
              <a:latin typeface="Space Mono"/>
              <a:ea typeface="Space Mono"/>
              <a:cs typeface="Space Mono"/>
              <a:sym typeface="Space Mono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43588"/>
              </a:solidFill>
              <a:latin typeface="Space Mono"/>
              <a:ea typeface="Space Mono"/>
              <a:cs typeface="Space Mono"/>
              <a:sym typeface="Space Mono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pace Mono"/>
              <a:ea typeface="Space Mono"/>
              <a:cs typeface="Space Mono"/>
              <a:sym typeface="Space Mono"/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pace Mono"/>
              <a:ea typeface="Space Mono"/>
              <a:cs typeface="Space Mono"/>
              <a:sym typeface="Space Mono"/>
            </a:endParaRPr>
          </a:p>
        </p:txBody>
      </p:sp>
      <p:cxnSp>
        <p:nvCxnSpPr>
          <p:cNvPr id="78" name="Google Shape;78;p15"/>
          <p:cNvCxnSpPr/>
          <p:nvPr/>
        </p:nvCxnSpPr>
        <p:spPr>
          <a:xfrm>
            <a:off x="6579300" y="1113675"/>
            <a:ext cx="565200" cy="5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79" name="Google Shape;79;p15"/>
          <p:cNvSpPr txBox="1"/>
          <p:nvPr/>
        </p:nvSpPr>
        <p:spPr>
          <a:xfrm>
            <a:off x="235500" y="1931525"/>
            <a:ext cx="6282900" cy="308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243588"/>
                </a:solidFill>
                <a:latin typeface="Space Mono"/>
                <a:ea typeface="Space Mono"/>
                <a:cs typeface="Space Mono"/>
                <a:sym typeface="Space Mono"/>
              </a:rPr>
              <a:t>Vous pouvez faire disparaître/</a:t>
            </a:r>
            <a:r>
              <a:rPr lang="fr">
                <a:solidFill>
                  <a:srgbClr val="243588"/>
                </a:solidFill>
                <a:latin typeface="Space Mono"/>
                <a:ea typeface="Space Mono"/>
                <a:cs typeface="Space Mono"/>
                <a:sym typeface="Space Mono"/>
              </a:rPr>
              <a:t>réapparaître</a:t>
            </a:r>
            <a:r>
              <a:rPr lang="fr">
                <a:solidFill>
                  <a:srgbClr val="243588"/>
                </a:solidFill>
                <a:latin typeface="Space Mono"/>
                <a:ea typeface="Space Mono"/>
                <a:cs typeface="Space Mono"/>
                <a:sym typeface="Space Mono"/>
              </a:rPr>
              <a:t> ce calque en cliquant sur l’oeil. </a:t>
            </a:r>
            <a:endParaRPr>
              <a:solidFill>
                <a:srgbClr val="243588"/>
              </a:solidFill>
              <a:latin typeface="Space Mono"/>
              <a:ea typeface="Space Mono"/>
              <a:cs typeface="Space Mono"/>
              <a:sym typeface="Space Mono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pace Mono"/>
              <a:ea typeface="Space Mono"/>
              <a:cs typeface="Space Mono"/>
              <a:sym typeface="Space Mono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Space Mono"/>
                <a:ea typeface="Space Mono"/>
                <a:cs typeface="Space Mono"/>
                <a:sym typeface="Space Mono"/>
              </a:rPr>
              <a:t> </a:t>
            </a:r>
            <a:endParaRPr>
              <a:latin typeface="Space Mono"/>
              <a:ea typeface="Space Mono"/>
              <a:cs typeface="Space Mono"/>
              <a:sym typeface="Space Mono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pace Mono"/>
              <a:ea typeface="Space Mono"/>
              <a:cs typeface="Space Mono"/>
              <a:sym typeface="Space Mono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pace Mono"/>
              <a:ea typeface="Space Mono"/>
              <a:cs typeface="Space Mono"/>
              <a:sym typeface="Space Mono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pace Mono"/>
              <a:ea typeface="Space Mono"/>
              <a:cs typeface="Space Mono"/>
              <a:sym typeface="Space Mono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pace Mono"/>
              <a:ea typeface="Space Mono"/>
              <a:cs typeface="Space Mono"/>
              <a:sym typeface="Space Mono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pace Mono"/>
              <a:ea typeface="Space Mono"/>
              <a:cs typeface="Space Mono"/>
              <a:sym typeface="Space Mono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Space Mono"/>
              <a:ea typeface="Space Mono"/>
              <a:cs typeface="Space Mono"/>
              <a:sym typeface="Space Mono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243588"/>
                </a:solidFill>
                <a:latin typeface="Space Mono"/>
                <a:ea typeface="Space Mono"/>
                <a:cs typeface="Space Mono"/>
                <a:sym typeface="Space Mono"/>
              </a:rPr>
              <a:t>Une fois votre création terminée, </a:t>
            </a:r>
            <a:r>
              <a:rPr b="1" lang="fr">
                <a:solidFill>
                  <a:srgbClr val="243588"/>
                </a:solidFill>
                <a:latin typeface="Space Mono"/>
                <a:ea typeface="Space Mono"/>
                <a:cs typeface="Space Mono"/>
                <a:sym typeface="Space Mono"/>
              </a:rPr>
              <a:t>vérifiez </a:t>
            </a:r>
            <a:r>
              <a:rPr lang="fr">
                <a:solidFill>
                  <a:srgbClr val="243588"/>
                </a:solidFill>
                <a:latin typeface="Space Mono"/>
                <a:ea typeface="Space Mono"/>
                <a:cs typeface="Space Mono"/>
                <a:sym typeface="Space Mono"/>
              </a:rPr>
              <a:t>avec ce calque si l’intégralité de votre visuel sera bien visible une fois imprimé !</a:t>
            </a:r>
            <a:endParaRPr>
              <a:solidFill>
                <a:srgbClr val="243588"/>
              </a:solidFill>
              <a:latin typeface="Space Mono"/>
              <a:ea typeface="Space Mono"/>
              <a:cs typeface="Space Mono"/>
              <a:sym typeface="Space Mono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pace Mono"/>
              <a:ea typeface="Space Mono"/>
              <a:cs typeface="Space Mono"/>
              <a:sym typeface="Space Mono"/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pace Mono"/>
              <a:ea typeface="Space Mono"/>
              <a:cs typeface="Space Mono"/>
              <a:sym typeface="Space Mono"/>
            </a:endParaRPr>
          </a:p>
        </p:txBody>
      </p:sp>
      <p:pic>
        <p:nvPicPr>
          <p:cNvPr id="80" name="Google Shape;80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2200" y="2592100"/>
            <a:ext cx="2570700" cy="13681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1" name="Google Shape;81;p15"/>
          <p:cNvCxnSpPr/>
          <p:nvPr/>
        </p:nvCxnSpPr>
        <p:spPr>
          <a:xfrm>
            <a:off x="371500" y="3060500"/>
            <a:ext cx="4059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DE6D9">
              <a:alpha val="41000"/>
            </a:srgbClr>
          </a:solidFill>
          <a:ln cap="flat" cmpd="sng" w="9525">
            <a:solidFill>
              <a:srgbClr val="FDE6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6"/>
          <p:cNvSpPr txBox="1"/>
          <p:nvPr/>
        </p:nvSpPr>
        <p:spPr>
          <a:xfrm>
            <a:off x="215425" y="70525"/>
            <a:ext cx="6303000" cy="63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3000">
                <a:solidFill>
                  <a:srgbClr val="243588"/>
                </a:solidFill>
                <a:latin typeface="Corben"/>
                <a:ea typeface="Corben"/>
                <a:cs typeface="Corben"/>
                <a:sym typeface="Corben"/>
              </a:rPr>
              <a:t>Les indications à suivre</a:t>
            </a:r>
            <a:endParaRPr b="1" sz="3000">
              <a:solidFill>
                <a:srgbClr val="243588"/>
              </a:solidFill>
              <a:latin typeface="Corben"/>
              <a:ea typeface="Corben"/>
              <a:cs typeface="Corben"/>
              <a:sym typeface="Corben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Corben"/>
              <a:ea typeface="Corben"/>
              <a:cs typeface="Corben"/>
              <a:sym typeface="Corben"/>
            </a:endParaRPr>
          </a:p>
        </p:txBody>
      </p:sp>
      <p:pic>
        <p:nvPicPr>
          <p:cNvPr id="88" name="Google Shape;8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84599" y="959672"/>
            <a:ext cx="1624825" cy="375686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9" name="Google Shape;89;p16"/>
          <p:cNvCxnSpPr>
            <a:stCxn id="90" idx="1"/>
            <a:endCxn id="91" idx="7"/>
          </p:cNvCxnSpPr>
          <p:nvPr/>
        </p:nvCxnSpPr>
        <p:spPr>
          <a:xfrm flipH="1">
            <a:off x="5454650" y="2838100"/>
            <a:ext cx="981000" cy="1726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2" name="Google Shape;92;p16"/>
          <p:cNvCxnSpPr>
            <a:stCxn id="90" idx="1"/>
            <a:endCxn id="93" idx="5"/>
          </p:cNvCxnSpPr>
          <p:nvPr/>
        </p:nvCxnSpPr>
        <p:spPr>
          <a:xfrm rot="10800000">
            <a:off x="5454650" y="1091800"/>
            <a:ext cx="981000" cy="1746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90" name="Google Shape;90;p16"/>
          <p:cNvSpPr txBox="1"/>
          <p:nvPr/>
        </p:nvSpPr>
        <p:spPr>
          <a:xfrm>
            <a:off x="6435650" y="2430550"/>
            <a:ext cx="2396700" cy="81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243588"/>
                </a:solidFill>
                <a:latin typeface="Space Mono"/>
                <a:ea typeface="Space Mono"/>
                <a:cs typeface="Space Mono"/>
                <a:sym typeface="Space Mono"/>
              </a:rPr>
              <a:t>Traits de </a:t>
            </a:r>
            <a:r>
              <a:rPr lang="fr" sz="1200">
                <a:solidFill>
                  <a:srgbClr val="243588"/>
                </a:solidFill>
                <a:latin typeface="Space Mono"/>
                <a:ea typeface="Space Mono"/>
                <a:cs typeface="Space Mono"/>
                <a:sym typeface="Space Mono"/>
              </a:rPr>
              <a:t>coupe</a:t>
            </a:r>
            <a:r>
              <a:rPr lang="fr" sz="1200">
                <a:solidFill>
                  <a:srgbClr val="243588"/>
                </a:solidFill>
                <a:latin typeface="Space Mono"/>
                <a:ea typeface="Space Mono"/>
                <a:cs typeface="Space Mono"/>
                <a:sym typeface="Space Mono"/>
              </a:rPr>
              <a:t> : doivent </a:t>
            </a:r>
            <a:r>
              <a:rPr b="1" lang="fr" sz="1200">
                <a:solidFill>
                  <a:srgbClr val="243588"/>
                </a:solidFill>
                <a:latin typeface="Space Mono"/>
                <a:ea typeface="Space Mono"/>
                <a:cs typeface="Space Mono"/>
                <a:sym typeface="Space Mono"/>
              </a:rPr>
              <a:t>toujours </a:t>
            </a:r>
            <a:r>
              <a:rPr lang="fr" sz="1200">
                <a:solidFill>
                  <a:srgbClr val="243588"/>
                </a:solidFill>
                <a:latin typeface="Space Mono"/>
                <a:ea typeface="Space Mono"/>
                <a:cs typeface="Space Mono"/>
                <a:sym typeface="Space Mono"/>
              </a:rPr>
              <a:t>être visibles sur votre création.</a:t>
            </a:r>
            <a:endParaRPr sz="1200">
              <a:solidFill>
                <a:srgbClr val="243588"/>
              </a:solidFill>
              <a:latin typeface="Space Mono"/>
              <a:ea typeface="Space Mono"/>
              <a:cs typeface="Space Mono"/>
              <a:sym typeface="Space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243588"/>
              </a:solidFill>
              <a:latin typeface="Space Mono"/>
              <a:ea typeface="Space Mono"/>
              <a:cs typeface="Space Mono"/>
              <a:sym typeface="Space Mon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Space Mono"/>
              <a:ea typeface="Space Mono"/>
              <a:cs typeface="Space Mono"/>
              <a:sym typeface="Space Mono"/>
            </a:endParaRPr>
          </a:p>
        </p:txBody>
      </p:sp>
      <p:cxnSp>
        <p:nvCxnSpPr>
          <p:cNvPr id="94" name="Google Shape;94;p16"/>
          <p:cNvCxnSpPr/>
          <p:nvPr/>
        </p:nvCxnSpPr>
        <p:spPr>
          <a:xfrm>
            <a:off x="3222025" y="1410125"/>
            <a:ext cx="662700" cy="18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95" name="Google Shape;95;p16"/>
          <p:cNvSpPr txBox="1"/>
          <p:nvPr/>
        </p:nvSpPr>
        <p:spPr>
          <a:xfrm>
            <a:off x="49825" y="893300"/>
            <a:ext cx="3130800" cy="115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243588"/>
                </a:solidFill>
                <a:latin typeface="Space Mono"/>
                <a:ea typeface="Space Mono"/>
                <a:cs typeface="Space Mono"/>
                <a:sym typeface="Space Mono"/>
              </a:rPr>
              <a:t>Zone </a:t>
            </a:r>
            <a:r>
              <a:rPr lang="fr" sz="1200">
                <a:solidFill>
                  <a:srgbClr val="243588"/>
                </a:solidFill>
                <a:latin typeface="Space Mono"/>
                <a:ea typeface="Space Mono"/>
                <a:cs typeface="Space Mono"/>
                <a:sym typeface="Space Mono"/>
              </a:rPr>
              <a:t>rose</a:t>
            </a:r>
            <a:r>
              <a:rPr lang="fr" sz="1200">
                <a:solidFill>
                  <a:srgbClr val="243588"/>
                </a:solidFill>
                <a:latin typeface="Space Mono"/>
                <a:ea typeface="Space Mono"/>
                <a:cs typeface="Space Mono"/>
                <a:sym typeface="Space Mono"/>
              </a:rPr>
              <a:t> : c’est un fond perdu. Etendez </a:t>
            </a:r>
            <a:r>
              <a:rPr b="1" lang="fr" sz="1200">
                <a:solidFill>
                  <a:srgbClr val="243588"/>
                </a:solidFill>
                <a:latin typeface="Space Mono"/>
                <a:ea typeface="Space Mono"/>
                <a:cs typeface="Space Mono"/>
                <a:sym typeface="Space Mono"/>
              </a:rPr>
              <a:t>obligatoirement </a:t>
            </a:r>
            <a:r>
              <a:rPr lang="fr" sz="1200">
                <a:solidFill>
                  <a:srgbClr val="243588"/>
                </a:solidFill>
                <a:latin typeface="Space Mono"/>
                <a:ea typeface="Space Mono"/>
                <a:cs typeface="Space Mono"/>
                <a:sym typeface="Space Mono"/>
              </a:rPr>
              <a:t> votre visuel jusque-là.</a:t>
            </a:r>
            <a:endParaRPr sz="1200">
              <a:solidFill>
                <a:srgbClr val="243588"/>
              </a:solidFill>
              <a:latin typeface="Space Mono"/>
              <a:ea typeface="Space Mono"/>
              <a:cs typeface="Space Mono"/>
              <a:sym typeface="Space Mono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243588"/>
                </a:solidFill>
                <a:latin typeface="Space Mono"/>
                <a:ea typeface="Space Mono"/>
                <a:cs typeface="Space Mono"/>
                <a:sym typeface="Space Mono"/>
              </a:rPr>
              <a:t>Evitez de </a:t>
            </a:r>
            <a:r>
              <a:rPr lang="fr" sz="1200">
                <a:solidFill>
                  <a:srgbClr val="243588"/>
                </a:solidFill>
                <a:latin typeface="Space Mono"/>
                <a:ea typeface="Space Mono"/>
                <a:cs typeface="Space Mono"/>
                <a:sym typeface="Space Mono"/>
              </a:rPr>
              <a:t>laisser</a:t>
            </a:r>
            <a:r>
              <a:rPr lang="fr" sz="1200">
                <a:solidFill>
                  <a:srgbClr val="243588"/>
                </a:solidFill>
                <a:latin typeface="Space Mono"/>
                <a:ea typeface="Space Mono"/>
                <a:cs typeface="Space Mono"/>
                <a:sym typeface="Space Mono"/>
              </a:rPr>
              <a:t> des bordures blanches! Elles pourraient se voir après découpe.</a:t>
            </a:r>
            <a:endParaRPr sz="1200">
              <a:solidFill>
                <a:srgbClr val="243588"/>
              </a:solidFill>
              <a:latin typeface="Space Mono"/>
              <a:ea typeface="Space Mono"/>
              <a:cs typeface="Space Mono"/>
              <a:sym typeface="Space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243588"/>
              </a:solidFill>
              <a:latin typeface="Space Mono"/>
              <a:ea typeface="Space Mono"/>
              <a:cs typeface="Space Mono"/>
              <a:sym typeface="Space Mon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Space Mono"/>
              <a:ea typeface="Space Mono"/>
              <a:cs typeface="Space Mono"/>
              <a:sym typeface="Space Mono"/>
            </a:endParaRPr>
          </a:p>
        </p:txBody>
      </p:sp>
      <p:cxnSp>
        <p:nvCxnSpPr>
          <p:cNvPr id="96" name="Google Shape;96;p16"/>
          <p:cNvCxnSpPr/>
          <p:nvPr/>
        </p:nvCxnSpPr>
        <p:spPr>
          <a:xfrm>
            <a:off x="3271725" y="4383300"/>
            <a:ext cx="886200" cy="15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97" name="Google Shape;97;p16"/>
          <p:cNvSpPr txBox="1"/>
          <p:nvPr/>
        </p:nvSpPr>
        <p:spPr>
          <a:xfrm>
            <a:off x="124225" y="3933000"/>
            <a:ext cx="3056400" cy="12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243588"/>
                </a:solidFill>
                <a:latin typeface="Space Mono"/>
                <a:ea typeface="Space Mono"/>
                <a:cs typeface="Space Mono"/>
                <a:sym typeface="Space Mono"/>
              </a:rPr>
              <a:t>Zone </a:t>
            </a:r>
            <a:r>
              <a:rPr lang="fr" sz="1200">
                <a:solidFill>
                  <a:srgbClr val="243588"/>
                </a:solidFill>
                <a:latin typeface="Space Mono"/>
                <a:ea typeface="Space Mono"/>
                <a:cs typeface="Space Mono"/>
                <a:sym typeface="Space Mono"/>
              </a:rPr>
              <a:t>bleue</a:t>
            </a:r>
            <a:r>
              <a:rPr lang="fr" sz="1200">
                <a:solidFill>
                  <a:srgbClr val="243588"/>
                </a:solidFill>
                <a:latin typeface="Space Mono"/>
                <a:ea typeface="Space Mono"/>
                <a:cs typeface="Space Mono"/>
                <a:sym typeface="Space Mono"/>
              </a:rPr>
              <a:t> : c’est un fond perdu. Etendez </a:t>
            </a:r>
            <a:r>
              <a:rPr b="1" lang="fr" sz="1200">
                <a:solidFill>
                  <a:srgbClr val="243588"/>
                </a:solidFill>
                <a:latin typeface="Space Mono"/>
                <a:ea typeface="Space Mono"/>
                <a:cs typeface="Space Mono"/>
                <a:sym typeface="Space Mono"/>
              </a:rPr>
              <a:t>obligatoirement </a:t>
            </a:r>
            <a:r>
              <a:rPr lang="fr" sz="1200">
                <a:solidFill>
                  <a:srgbClr val="243588"/>
                </a:solidFill>
                <a:latin typeface="Space Mono"/>
                <a:ea typeface="Space Mono"/>
                <a:cs typeface="Space Mono"/>
                <a:sym typeface="Space Mono"/>
              </a:rPr>
              <a:t>votre visuel jusque-là. </a:t>
            </a:r>
            <a:endParaRPr sz="1200">
              <a:solidFill>
                <a:srgbClr val="243588"/>
              </a:solidFill>
              <a:latin typeface="Space Mono"/>
              <a:ea typeface="Space Mono"/>
              <a:cs typeface="Space Mono"/>
              <a:sym typeface="Space Mono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243588"/>
                </a:solidFill>
                <a:latin typeface="Space Mono"/>
                <a:ea typeface="Space Mono"/>
                <a:cs typeface="Space Mono"/>
                <a:sym typeface="Space Mono"/>
              </a:rPr>
              <a:t>Evitez de laisser du blanc!</a:t>
            </a:r>
            <a:endParaRPr sz="1200">
              <a:solidFill>
                <a:srgbClr val="243588"/>
              </a:solidFill>
              <a:latin typeface="Space Mono"/>
              <a:ea typeface="Space Mono"/>
              <a:cs typeface="Space Mono"/>
              <a:sym typeface="Space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243588"/>
              </a:solidFill>
              <a:latin typeface="Space Mono"/>
              <a:ea typeface="Space Mono"/>
              <a:cs typeface="Space Mono"/>
              <a:sym typeface="Space Mon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243588"/>
              </a:solidFill>
              <a:latin typeface="Space Mono"/>
              <a:ea typeface="Space Mono"/>
              <a:cs typeface="Space Mono"/>
              <a:sym typeface="Space Mono"/>
            </a:endParaRPr>
          </a:p>
        </p:txBody>
      </p:sp>
      <p:sp>
        <p:nvSpPr>
          <p:cNvPr id="98" name="Google Shape;98;p16"/>
          <p:cNvSpPr txBox="1"/>
          <p:nvPr/>
        </p:nvSpPr>
        <p:spPr>
          <a:xfrm>
            <a:off x="553775" y="2409900"/>
            <a:ext cx="2761800" cy="12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200">
                <a:solidFill>
                  <a:srgbClr val="243588"/>
                </a:solidFill>
                <a:latin typeface="Space Mono"/>
                <a:ea typeface="Space Mono"/>
                <a:cs typeface="Space Mono"/>
                <a:sym typeface="Space Mono"/>
              </a:rPr>
              <a:t>ATTENTION</a:t>
            </a:r>
            <a:r>
              <a:rPr b="1" lang="fr" sz="1200">
                <a:solidFill>
                  <a:srgbClr val="243588"/>
                </a:solidFill>
                <a:latin typeface="Space Mono"/>
                <a:ea typeface="Space Mono"/>
                <a:cs typeface="Space Mono"/>
                <a:sym typeface="Space Mono"/>
              </a:rPr>
              <a:t> !</a:t>
            </a:r>
            <a:endParaRPr b="1" sz="1200">
              <a:solidFill>
                <a:srgbClr val="243588"/>
              </a:solidFill>
              <a:latin typeface="Space Mono"/>
              <a:ea typeface="Space Mono"/>
              <a:cs typeface="Space Mono"/>
              <a:sym typeface="Space Mon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243588"/>
                </a:solidFill>
                <a:latin typeface="Space Mono"/>
                <a:ea typeface="Space Mono"/>
                <a:cs typeface="Space Mono"/>
                <a:sym typeface="Space Mono"/>
              </a:rPr>
              <a:t>Ces zones n’étant pas visibles une fois la carte insérée dans le Gobi, ne pas y mettre d’informations importantes.</a:t>
            </a:r>
            <a:endParaRPr sz="1200">
              <a:solidFill>
                <a:srgbClr val="243588"/>
              </a:solidFill>
              <a:latin typeface="Space Mono"/>
              <a:ea typeface="Space Mono"/>
              <a:cs typeface="Space Mono"/>
              <a:sym typeface="Space Mono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243588"/>
              </a:solidFill>
              <a:latin typeface="Space Mono"/>
              <a:ea typeface="Space Mono"/>
              <a:cs typeface="Space Mono"/>
              <a:sym typeface="Space Mono"/>
            </a:endParaRPr>
          </a:p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243588"/>
              </a:solidFill>
              <a:latin typeface="Space Mono"/>
              <a:ea typeface="Space Mono"/>
              <a:cs typeface="Space Mono"/>
              <a:sym typeface="Space Mono"/>
            </a:endParaRPr>
          </a:p>
        </p:txBody>
      </p:sp>
      <p:cxnSp>
        <p:nvCxnSpPr>
          <p:cNvPr id="99" name="Google Shape;99;p16"/>
          <p:cNvCxnSpPr/>
          <p:nvPr/>
        </p:nvCxnSpPr>
        <p:spPr>
          <a:xfrm>
            <a:off x="1928425" y="2122900"/>
            <a:ext cx="2400" cy="287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0" name="Google Shape;100;p16"/>
          <p:cNvCxnSpPr/>
          <p:nvPr/>
        </p:nvCxnSpPr>
        <p:spPr>
          <a:xfrm rot="10800000">
            <a:off x="1927225" y="3626375"/>
            <a:ext cx="2700" cy="338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93" name="Google Shape;93;p16"/>
          <p:cNvSpPr/>
          <p:nvPr/>
        </p:nvSpPr>
        <p:spPr>
          <a:xfrm>
            <a:off x="5240225" y="888375"/>
            <a:ext cx="251100" cy="238200"/>
          </a:xfrm>
          <a:prstGeom prst="ellipse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16"/>
          <p:cNvSpPr/>
          <p:nvPr/>
        </p:nvSpPr>
        <p:spPr>
          <a:xfrm>
            <a:off x="3718900" y="888375"/>
            <a:ext cx="251100" cy="238200"/>
          </a:xfrm>
          <a:prstGeom prst="ellipse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16"/>
          <p:cNvSpPr/>
          <p:nvPr/>
        </p:nvSpPr>
        <p:spPr>
          <a:xfrm>
            <a:off x="3718900" y="4529850"/>
            <a:ext cx="251100" cy="238200"/>
          </a:xfrm>
          <a:prstGeom prst="ellipse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16"/>
          <p:cNvSpPr/>
          <p:nvPr/>
        </p:nvSpPr>
        <p:spPr>
          <a:xfrm>
            <a:off x="5240225" y="4529850"/>
            <a:ext cx="251100" cy="238200"/>
          </a:xfrm>
          <a:prstGeom prst="ellipse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7"/>
          <p:cNvSpPr/>
          <p:nvPr/>
        </p:nvSpPr>
        <p:spPr>
          <a:xfrm>
            <a:off x="0" y="0"/>
            <a:ext cx="9144000" cy="5153400"/>
          </a:xfrm>
          <a:prstGeom prst="rect">
            <a:avLst/>
          </a:prstGeom>
          <a:solidFill>
            <a:srgbClr val="FFF59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17"/>
          <p:cNvSpPr txBox="1"/>
          <p:nvPr/>
        </p:nvSpPr>
        <p:spPr>
          <a:xfrm>
            <a:off x="215425" y="70525"/>
            <a:ext cx="8871600" cy="63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3000">
                <a:solidFill>
                  <a:srgbClr val="243588"/>
                </a:solidFill>
                <a:latin typeface="Corben"/>
                <a:ea typeface="Corben"/>
                <a:cs typeface="Corben"/>
                <a:sym typeface="Corben"/>
              </a:rPr>
              <a:t>Une gobicarte rectangle </a:t>
            </a:r>
            <a:r>
              <a:rPr b="1" lang="fr" sz="3000">
                <a:solidFill>
                  <a:srgbClr val="243588"/>
                </a:solidFill>
                <a:latin typeface="Corben"/>
                <a:ea typeface="Corben"/>
                <a:cs typeface="Corben"/>
                <a:sym typeface="Corben"/>
              </a:rPr>
              <a:t>réussie</a:t>
            </a:r>
            <a:r>
              <a:rPr b="1" lang="fr" sz="3000">
                <a:solidFill>
                  <a:srgbClr val="243588"/>
                </a:solidFill>
                <a:latin typeface="Corben"/>
                <a:ea typeface="Corben"/>
                <a:cs typeface="Corben"/>
                <a:sym typeface="Corben"/>
              </a:rPr>
              <a:t> !</a:t>
            </a:r>
            <a:endParaRPr b="1" sz="3000">
              <a:solidFill>
                <a:srgbClr val="243588"/>
              </a:solidFill>
              <a:latin typeface="Corben"/>
              <a:ea typeface="Corben"/>
              <a:cs typeface="Corben"/>
              <a:sym typeface="Corben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Corben"/>
              <a:ea typeface="Corben"/>
              <a:cs typeface="Corben"/>
              <a:sym typeface="Corben"/>
            </a:endParaRPr>
          </a:p>
        </p:txBody>
      </p:sp>
      <p:sp>
        <p:nvSpPr>
          <p:cNvPr id="109" name="Google Shape;109;p17"/>
          <p:cNvSpPr txBox="1"/>
          <p:nvPr/>
        </p:nvSpPr>
        <p:spPr>
          <a:xfrm rot="-5400000">
            <a:off x="74875" y="2724400"/>
            <a:ext cx="647700" cy="36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000">
                <a:solidFill>
                  <a:srgbClr val="243588"/>
                </a:solidFill>
                <a:latin typeface="Corben"/>
                <a:ea typeface="Corben"/>
                <a:cs typeface="Corben"/>
                <a:sym typeface="Corben"/>
              </a:rPr>
              <a:t>Recto</a:t>
            </a:r>
            <a:endParaRPr b="1" sz="1000">
              <a:solidFill>
                <a:srgbClr val="243588"/>
              </a:solidFill>
              <a:latin typeface="Corben"/>
              <a:ea typeface="Corben"/>
              <a:cs typeface="Corben"/>
              <a:sym typeface="Corben"/>
            </a:endParaRPr>
          </a:p>
        </p:txBody>
      </p:sp>
      <p:sp>
        <p:nvSpPr>
          <p:cNvPr id="110" name="Google Shape;110;p17"/>
          <p:cNvSpPr txBox="1"/>
          <p:nvPr/>
        </p:nvSpPr>
        <p:spPr>
          <a:xfrm rot="-5400000">
            <a:off x="1728875" y="2660050"/>
            <a:ext cx="828600" cy="3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000">
                <a:solidFill>
                  <a:srgbClr val="243588"/>
                </a:solidFill>
                <a:latin typeface="Corben"/>
                <a:ea typeface="Corben"/>
                <a:cs typeface="Corben"/>
                <a:sym typeface="Corben"/>
              </a:rPr>
              <a:t>Verso</a:t>
            </a:r>
            <a:endParaRPr b="1" sz="1000">
              <a:solidFill>
                <a:srgbClr val="243588"/>
              </a:solidFill>
              <a:latin typeface="Corben"/>
              <a:ea typeface="Corben"/>
              <a:cs typeface="Corben"/>
              <a:sym typeface="Corben"/>
            </a:endParaRPr>
          </a:p>
        </p:txBody>
      </p:sp>
      <p:sp>
        <p:nvSpPr>
          <p:cNvPr id="111" name="Google Shape;111;p17"/>
          <p:cNvSpPr txBox="1"/>
          <p:nvPr/>
        </p:nvSpPr>
        <p:spPr>
          <a:xfrm>
            <a:off x="3953075" y="1912625"/>
            <a:ext cx="4734000" cy="201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243588"/>
                </a:solidFill>
                <a:latin typeface="Roboto Mono"/>
                <a:ea typeface="Roboto Mono"/>
                <a:cs typeface="Roboto Mono"/>
                <a:sym typeface="Roboto Mono"/>
              </a:rPr>
              <a:t>✓ L’intégralité de la surface de la carte a été remplie, même au niveau de la zone découpée (zone rose) et de la zone masquée par le tag (zone bleu).</a:t>
            </a:r>
            <a:endParaRPr>
              <a:solidFill>
                <a:srgbClr val="243588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43588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243588"/>
                </a:solidFill>
                <a:latin typeface="Roboto Mono"/>
                <a:ea typeface="Roboto Mono"/>
                <a:cs typeface="Roboto Mono"/>
                <a:sym typeface="Roboto Mono"/>
              </a:rPr>
              <a:t>✓ Les informations importantes du visuel sont centrées dans la zone visible.</a:t>
            </a:r>
            <a:endParaRPr>
              <a:solidFill>
                <a:srgbClr val="243588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43588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243588"/>
                </a:solidFill>
                <a:latin typeface="Roboto Mono"/>
                <a:ea typeface="Roboto Mono"/>
                <a:cs typeface="Roboto Mono"/>
                <a:sym typeface="Roboto Mono"/>
              </a:rPr>
              <a:t>✓ Les traits de coupe sont visibles.</a:t>
            </a:r>
            <a:endParaRPr>
              <a:solidFill>
                <a:srgbClr val="243588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pic>
        <p:nvPicPr>
          <p:cNvPr id="112" name="Google Shape;11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1625" y="1578950"/>
            <a:ext cx="1162050" cy="2657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50263" y="1578950"/>
            <a:ext cx="1171575" cy="2686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8"/>
          <p:cNvSpPr/>
          <p:nvPr/>
        </p:nvSpPr>
        <p:spPr>
          <a:xfrm>
            <a:off x="-6225" y="-5875"/>
            <a:ext cx="5478300" cy="5143500"/>
          </a:xfrm>
          <a:prstGeom prst="rect">
            <a:avLst/>
          </a:prstGeom>
          <a:solidFill>
            <a:srgbClr val="24358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18"/>
          <p:cNvSpPr txBox="1"/>
          <p:nvPr/>
        </p:nvSpPr>
        <p:spPr>
          <a:xfrm>
            <a:off x="357050" y="1497400"/>
            <a:ext cx="4999200" cy="63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3600">
                <a:solidFill>
                  <a:srgbClr val="FFFFFF"/>
                </a:solidFill>
                <a:latin typeface="Corben"/>
                <a:ea typeface="Corben"/>
                <a:cs typeface="Corben"/>
                <a:sym typeface="Corben"/>
              </a:rPr>
              <a:t>La gobicarte </a:t>
            </a:r>
            <a:endParaRPr b="1" sz="3600">
              <a:solidFill>
                <a:srgbClr val="FFFFFF"/>
              </a:solidFill>
              <a:latin typeface="Corben"/>
              <a:ea typeface="Corben"/>
              <a:cs typeface="Corben"/>
              <a:sym typeface="Corbe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3600">
                <a:solidFill>
                  <a:srgbClr val="FFFFFF"/>
                </a:solidFill>
                <a:latin typeface="Corben"/>
                <a:ea typeface="Corben"/>
                <a:cs typeface="Corben"/>
                <a:sym typeface="Corben"/>
              </a:rPr>
              <a:t>ronde</a:t>
            </a:r>
            <a:endParaRPr b="1" sz="3600">
              <a:solidFill>
                <a:srgbClr val="FFFFFF"/>
              </a:solidFill>
              <a:latin typeface="Corben"/>
              <a:ea typeface="Corben"/>
              <a:cs typeface="Corben"/>
              <a:sym typeface="Corbe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FFFFFF"/>
              </a:solidFill>
              <a:latin typeface="Corben"/>
              <a:ea typeface="Corben"/>
              <a:cs typeface="Corben"/>
              <a:sym typeface="Corbe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rgbClr val="FFFFFF"/>
                </a:solidFill>
                <a:latin typeface="Space Mono"/>
                <a:ea typeface="Space Mono"/>
                <a:cs typeface="Space Mono"/>
                <a:sym typeface="Space Mono"/>
              </a:rPr>
              <a:t>du Gobi Street et du Gobi Indoor</a:t>
            </a:r>
            <a:endParaRPr sz="1800">
              <a:solidFill>
                <a:srgbClr val="FFFFFF"/>
              </a:solidFill>
              <a:latin typeface="Space Mono"/>
              <a:ea typeface="Space Mono"/>
              <a:cs typeface="Space Mono"/>
              <a:sym typeface="Space Mono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FFFFF"/>
              </a:solidFill>
              <a:latin typeface="Corben"/>
              <a:ea typeface="Corben"/>
              <a:cs typeface="Corben"/>
              <a:sym typeface="Corben"/>
            </a:endParaRPr>
          </a:p>
        </p:txBody>
      </p:sp>
      <p:pic>
        <p:nvPicPr>
          <p:cNvPr id="120" name="Google Shape;120;p18"/>
          <p:cNvPicPr preferRelativeResize="0"/>
          <p:nvPr/>
        </p:nvPicPr>
        <p:blipFill rotWithShape="1">
          <a:blip r:embed="rId3">
            <a:alphaModFix/>
          </a:blip>
          <a:srcRect b="0" l="51779" r="0" t="0"/>
          <a:stretch/>
        </p:blipFill>
        <p:spPr>
          <a:xfrm>
            <a:off x="6106150" y="688800"/>
            <a:ext cx="3037856" cy="44547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9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DE6D9">
              <a:alpha val="41000"/>
            </a:srgbClr>
          </a:solidFill>
          <a:ln cap="flat" cmpd="sng" w="9525">
            <a:solidFill>
              <a:srgbClr val="FDE6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19"/>
          <p:cNvSpPr txBox="1"/>
          <p:nvPr/>
        </p:nvSpPr>
        <p:spPr>
          <a:xfrm>
            <a:off x="215425" y="70525"/>
            <a:ext cx="6303000" cy="63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3000">
                <a:solidFill>
                  <a:srgbClr val="243588"/>
                </a:solidFill>
                <a:latin typeface="Corben"/>
                <a:ea typeface="Corben"/>
                <a:cs typeface="Corben"/>
                <a:sym typeface="Corben"/>
              </a:rPr>
              <a:t>L’ouverture du fichier</a:t>
            </a:r>
            <a:endParaRPr b="1" sz="3000">
              <a:solidFill>
                <a:srgbClr val="243588"/>
              </a:solidFill>
              <a:latin typeface="Corben"/>
              <a:ea typeface="Corben"/>
              <a:cs typeface="Corben"/>
              <a:sym typeface="Corben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Corben"/>
              <a:ea typeface="Corben"/>
              <a:cs typeface="Corben"/>
              <a:sym typeface="Corben"/>
            </a:endParaRPr>
          </a:p>
        </p:txBody>
      </p:sp>
      <p:sp>
        <p:nvSpPr>
          <p:cNvPr id="127" name="Google Shape;127;p19"/>
          <p:cNvSpPr txBox="1"/>
          <p:nvPr/>
        </p:nvSpPr>
        <p:spPr>
          <a:xfrm>
            <a:off x="215425" y="894950"/>
            <a:ext cx="8443200" cy="393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243588"/>
                </a:solidFill>
                <a:latin typeface="Space Mono"/>
                <a:ea typeface="Space Mono"/>
                <a:cs typeface="Space Mono"/>
                <a:sym typeface="Space Mono"/>
              </a:rPr>
              <a:t>Lorsque vous ouvrez le </a:t>
            </a:r>
            <a:r>
              <a:rPr lang="fr">
                <a:solidFill>
                  <a:srgbClr val="243588"/>
                </a:solidFill>
                <a:latin typeface="Space Mono"/>
                <a:ea typeface="Space Mono"/>
                <a:cs typeface="Space Mono"/>
                <a:sym typeface="Space Mono"/>
              </a:rPr>
              <a:t>template</a:t>
            </a:r>
            <a:r>
              <a:rPr lang="fr">
                <a:solidFill>
                  <a:srgbClr val="243588"/>
                </a:solidFill>
                <a:latin typeface="Space Mono"/>
                <a:ea typeface="Space Mono"/>
                <a:cs typeface="Space Mono"/>
                <a:sym typeface="Space Mono"/>
              </a:rPr>
              <a:t> sur Photoshop, vous avez la </a:t>
            </a:r>
            <a:r>
              <a:rPr lang="fr">
                <a:solidFill>
                  <a:srgbClr val="243588"/>
                </a:solidFill>
                <a:latin typeface="Space Mono"/>
                <a:ea typeface="Space Mono"/>
                <a:cs typeface="Space Mono"/>
                <a:sym typeface="Space Mono"/>
              </a:rPr>
              <a:t>possibilité</a:t>
            </a:r>
            <a:r>
              <a:rPr lang="fr">
                <a:solidFill>
                  <a:srgbClr val="243588"/>
                </a:solidFill>
                <a:latin typeface="Space Mono"/>
                <a:ea typeface="Space Mono"/>
                <a:cs typeface="Space Mono"/>
                <a:sym typeface="Space Mono"/>
              </a:rPr>
              <a:t> d’utiliser </a:t>
            </a:r>
            <a:r>
              <a:rPr b="1" lang="fr">
                <a:solidFill>
                  <a:srgbClr val="243588"/>
                </a:solidFill>
                <a:latin typeface="Space Mono"/>
                <a:ea typeface="Space Mono"/>
                <a:cs typeface="Space Mono"/>
                <a:sym typeface="Space Mono"/>
              </a:rPr>
              <a:t>3 modèles</a:t>
            </a:r>
            <a:r>
              <a:rPr lang="fr">
                <a:solidFill>
                  <a:srgbClr val="243588"/>
                </a:solidFill>
                <a:latin typeface="Space Mono"/>
                <a:ea typeface="Space Mono"/>
                <a:cs typeface="Space Mono"/>
                <a:sym typeface="Space Mono"/>
              </a:rPr>
              <a:t> : </a:t>
            </a:r>
            <a:endParaRPr>
              <a:solidFill>
                <a:srgbClr val="243588"/>
              </a:solidFill>
              <a:latin typeface="Space Mono"/>
              <a:ea typeface="Space Mono"/>
              <a:cs typeface="Space Mono"/>
              <a:sym typeface="Space Mono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43588"/>
              </a:solidFill>
              <a:latin typeface="Space Mono"/>
              <a:ea typeface="Space Mono"/>
              <a:cs typeface="Space Mono"/>
              <a:sym typeface="Space Mono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pace Mono"/>
              <a:ea typeface="Space Mono"/>
              <a:cs typeface="Space Mono"/>
              <a:sym typeface="Space Mono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pace Mono"/>
              <a:ea typeface="Space Mono"/>
              <a:cs typeface="Space Mono"/>
              <a:sym typeface="Space Mono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pace Mono"/>
              <a:ea typeface="Space Mono"/>
              <a:cs typeface="Space Mono"/>
              <a:sym typeface="Space Mono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pace Mono"/>
              <a:ea typeface="Space Mono"/>
              <a:cs typeface="Space Mono"/>
              <a:sym typeface="Space Mono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latin typeface="Space Mono"/>
              <a:ea typeface="Space Mono"/>
              <a:cs typeface="Space Mono"/>
              <a:sym typeface="Space Mono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43588"/>
              </a:solidFill>
              <a:latin typeface="Space Mono"/>
              <a:ea typeface="Space Mono"/>
              <a:cs typeface="Space Mono"/>
              <a:sym typeface="Space Mono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243588"/>
                </a:solidFill>
                <a:latin typeface="Space Mono"/>
                <a:ea typeface="Space Mono"/>
                <a:cs typeface="Space Mono"/>
                <a:sym typeface="Space Mono"/>
              </a:rPr>
              <a:t>Faites disparaitre / réapparaitre les modèles en cliquant sur l’oeil et ne conservez que celui qui </a:t>
            </a:r>
            <a:r>
              <a:rPr b="1" lang="fr">
                <a:solidFill>
                  <a:srgbClr val="243588"/>
                </a:solidFill>
                <a:latin typeface="Space Mono"/>
                <a:ea typeface="Space Mono"/>
                <a:cs typeface="Space Mono"/>
                <a:sym typeface="Space Mono"/>
              </a:rPr>
              <a:t>vous convient le mieux</a:t>
            </a:r>
            <a:r>
              <a:rPr lang="fr">
                <a:solidFill>
                  <a:srgbClr val="243588"/>
                </a:solidFill>
                <a:latin typeface="Space Mono"/>
                <a:ea typeface="Space Mono"/>
                <a:cs typeface="Space Mono"/>
                <a:sym typeface="Space Mono"/>
              </a:rPr>
              <a:t>.</a:t>
            </a:r>
            <a:endParaRPr>
              <a:solidFill>
                <a:srgbClr val="243588"/>
              </a:solidFill>
              <a:latin typeface="Space Mono"/>
              <a:ea typeface="Space Mono"/>
              <a:cs typeface="Space Mono"/>
              <a:sym typeface="Space Mono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43588"/>
              </a:solidFill>
              <a:latin typeface="Space Mono"/>
              <a:ea typeface="Space Mono"/>
              <a:cs typeface="Space Mono"/>
              <a:sym typeface="Space Mono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fr" u="sng">
                <a:solidFill>
                  <a:srgbClr val="243588"/>
                </a:solidFill>
                <a:latin typeface="Space Mono"/>
                <a:ea typeface="Space Mono"/>
                <a:cs typeface="Space Mono"/>
                <a:sym typeface="Space Mono"/>
              </a:rPr>
              <a:t>Exemple</a:t>
            </a:r>
            <a:r>
              <a:rPr lang="fr">
                <a:solidFill>
                  <a:srgbClr val="243588"/>
                </a:solidFill>
                <a:latin typeface="Space Mono"/>
                <a:ea typeface="Space Mono"/>
                <a:cs typeface="Space Mono"/>
                <a:sym typeface="Space Mono"/>
              </a:rPr>
              <a:t> :</a:t>
            </a:r>
            <a:endParaRPr>
              <a:solidFill>
                <a:srgbClr val="243588"/>
              </a:solidFill>
              <a:latin typeface="Space Mono"/>
              <a:ea typeface="Space Mono"/>
              <a:cs typeface="Space Mono"/>
              <a:sym typeface="Space Mono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pace Mono"/>
              <a:ea typeface="Space Mono"/>
              <a:cs typeface="Space Mono"/>
              <a:sym typeface="Space Mono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pace Mono"/>
              <a:ea typeface="Space Mono"/>
              <a:cs typeface="Space Mono"/>
              <a:sym typeface="Space Mono"/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pace Mono"/>
              <a:ea typeface="Space Mono"/>
              <a:cs typeface="Space Mono"/>
              <a:sym typeface="Space Mono"/>
            </a:endParaRPr>
          </a:p>
        </p:txBody>
      </p:sp>
      <p:pic>
        <p:nvPicPr>
          <p:cNvPr id="128" name="Google Shape;12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5202" y="1485900"/>
            <a:ext cx="3475190" cy="1009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5215" y="3698200"/>
            <a:ext cx="3475191" cy="10382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0" name="Google Shape;130;p19"/>
          <p:cNvCxnSpPr/>
          <p:nvPr/>
        </p:nvCxnSpPr>
        <p:spPr>
          <a:xfrm>
            <a:off x="3935479" y="4562950"/>
            <a:ext cx="6876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31" name="Google Shape;131;p19"/>
          <p:cNvSpPr txBox="1"/>
          <p:nvPr/>
        </p:nvSpPr>
        <p:spPr>
          <a:xfrm>
            <a:off x="4665625" y="4347475"/>
            <a:ext cx="3889800" cy="72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243588"/>
                </a:solidFill>
                <a:latin typeface="Space Mono"/>
                <a:ea typeface="Space Mono"/>
                <a:cs typeface="Space Mono"/>
                <a:sym typeface="Space Mono"/>
              </a:rPr>
              <a:t>Ici, seul le modèle de gobicarte vierge est visible sur votre écran.</a:t>
            </a:r>
            <a:endParaRPr sz="1200">
              <a:solidFill>
                <a:srgbClr val="243588"/>
              </a:solidFill>
              <a:latin typeface="Space Mono"/>
              <a:ea typeface="Space Mono"/>
              <a:cs typeface="Space Mono"/>
              <a:sym typeface="Space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Space Mono"/>
              <a:ea typeface="Space Mono"/>
              <a:cs typeface="Space Mono"/>
              <a:sym typeface="Space Mon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Space Mono"/>
              <a:ea typeface="Space Mono"/>
              <a:cs typeface="Space Mono"/>
              <a:sym typeface="Space Mon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DE6D9">
              <a:alpha val="41000"/>
            </a:srgbClr>
          </a:solidFill>
          <a:ln cap="flat" cmpd="sng" w="9525">
            <a:solidFill>
              <a:srgbClr val="FDE6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20"/>
          <p:cNvSpPr txBox="1"/>
          <p:nvPr/>
        </p:nvSpPr>
        <p:spPr>
          <a:xfrm>
            <a:off x="215425" y="70525"/>
            <a:ext cx="6303000" cy="63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 sz="3000">
                <a:solidFill>
                  <a:srgbClr val="243588"/>
                </a:solidFill>
                <a:latin typeface="Corben"/>
                <a:ea typeface="Corben"/>
                <a:cs typeface="Corben"/>
                <a:sym typeface="Corben"/>
              </a:rPr>
              <a:t>Les indications à suivre</a:t>
            </a:r>
            <a:endParaRPr b="1" sz="3000">
              <a:solidFill>
                <a:srgbClr val="243588"/>
              </a:solidFill>
              <a:latin typeface="Corben"/>
              <a:ea typeface="Corben"/>
              <a:cs typeface="Corben"/>
              <a:sym typeface="Corbe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rgbClr val="243588"/>
              </a:solidFill>
              <a:latin typeface="Corben"/>
              <a:ea typeface="Corben"/>
              <a:cs typeface="Corben"/>
              <a:sym typeface="Corben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Corben"/>
              <a:ea typeface="Corben"/>
              <a:cs typeface="Corben"/>
              <a:sym typeface="Corben"/>
            </a:endParaRPr>
          </a:p>
        </p:txBody>
      </p:sp>
      <p:pic>
        <p:nvPicPr>
          <p:cNvPr id="138" name="Google Shape;138;p20"/>
          <p:cNvPicPr preferRelativeResize="0"/>
          <p:nvPr/>
        </p:nvPicPr>
        <p:blipFill rotWithShape="1">
          <a:blip r:embed="rId3">
            <a:alphaModFix/>
          </a:blip>
          <a:srcRect b="1880" l="2017" r="2361" t="1668"/>
          <a:stretch/>
        </p:blipFill>
        <p:spPr>
          <a:xfrm>
            <a:off x="2841050" y="1286350"/>
            <a:ext cx="3274200" cy="322897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cxnSp>
        <p:nvCxnSpPr>
          <p:cNvPr id="139" name="Google Shape;139;p20"/>
          <p:cNvCxnSpPr>
            <a:stCxn id="140" idx="1"/>
          </p:cNvCxnSpPr>
          <p:nvPr/>
        </p:nvCxnSpPr>
        <p:spPr>
          <a:xfrm flipH="1">
            <a:off x="5705600" y="1495075"/>
            <a:ext cx="962100" cy="524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40" name="Google Shape;140;p20"/>
          <p:cNvSpPr txBox="1"/>
          <p:nvPr/>
        </p:nvSpPr>
        <p:spPr>
          <a:xfrm>
            <a:off x="6667700" y="1087525"/>
            <a:ext cx="2396700" cy="81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243588"/>
                </a:solidFill>
                <a:latin typeface="Space Mono"/>
                <a:ea typeface="Space Mono"/>
                <a:cs typeface="Space Mono"/>
                <a:sym typeface="Space Mono"/>
              </a:rPr>
              <a:t>Trait de coupe : doit </a:t>
            </a:r>
            <a:r>
              <a:rPr b="1" lang="fr" sz="1200">
                <a:solidFill>
                  <a:srgbClr val="243588"/>
                </a:solidFill>
                <a:latin typeface="Space Mono"/>
                <a:ea typeface="Space Mono"/>
                <a:cs typeface="Space Mono"/>
                <a:sym typeface="Space Mono"/>
              </a:rPr>
              <a:t>toujours </a:t>
            </a:r>
            <a:r>
              <a:rPr lang="fr" sz="1200">
                <a:solidFill>
                  <a:srgbClr val="243588"/>
                </a:solidFill>
                <a:latin typeface="Space Mono"/>
                <a:ea typeface="Space Mono"/>
                <a:cs typeface="Space Mono"/>
                <a:sym typeface="Space Mono"/>
              </a:rPr>
              <a:t>être visible sur votre création.</a:t>
            </a:r>
            <a:endParaRPr sz="1200">
              <a:solidFill>
                <a:srgbClr val="243588"/>
              </a:solidFill>
              <a:latin typeface="Space Mono"/>
              <a:ea typeface="Space Mono"/>
              <a:cs typeface="Space Mono"/>
              <a:sym typeface="Space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243588"/>
              </a:solidFill>
              <a:latin typeface="Space Mono"/>
              <a:ea typeface="Space Mono"/>
              <a:cs typeface="Space Mono"/>
              <a:sym typeface="Space Mon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Space Mono"/>
              <a:ea typeface="Space Mono"/>
              <a:cs typeface="Space Mono"/>
              <a:sym typeface="Space Mono"/>
            </a:endParaRPr>
          </a:p>
        </p:txBody>
      </p:sp>
      <p:cxnSp>
        <p:nvCxnSpPr>
          <p:cNvPr id="141" name="Google Shape;141;p20"/>
          <p:cNvCxnSpPr/>
          <p:nvPr/>
        </p:nvCxnSpPr>
        <p:spPr>
          <a:xfrm>
            <a:off x="2467175" y="1676875"/>
            <a:ext cx="561900" cy="9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42" name="Google Shape;142;p20"/>
          <p:cNvSpPr txBox="1"/>
          <p:nvPr/>
        </p:nvSpPr>
        <p:spPr>
          <a:xfrm>
            <a:off x="76400" y="1230400"/>
            <a:ext cx="2295300" cy="16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243588"/>
                </a:solidFill>
                <a:latin typeface="Space Mono"/>
                <a:ea typeface="Space Mono"/>
                <a:cs typeface="Space Mono"/>
                <a:sym typeface="Space Mono"/>
              </a:rPr>
              <a:t>Fond perdu : doit </a:t>
            </a:r>
            <a:r>
              <a:rPr b="1" lang="fr" sz="1200">
                <a:solidFill>
                  <a:srgbClr val="243588"/>
                </a:solidFill>
                <a:latin typeface="Space Mono"/>
                <a:ea typeface="Space Mono"/>
                <a:cs typeface="Space Mono"/>
                <a:sym typeface="Space Mono"/>
              </a:rPr>
              <a:t>obligatoirement </a:t>
            </a:r>
            <a:r>
              <a:rPr lang="fr" sz="1200">
                <a:solidFill>
                  <a:srgbClr val="243588"/>
                </a:solidFill>
                <a:latin typeface="Space Mono"/>
                <a:ea typeface="Space Mono"/>
                <a:cs typeface="Space Mono"/>
                <a:sym typeface="Space Mono"/>
              </a:rPr>
              <a:t>être de la même couleur/ avoir le même fond que votre gobicarte ronde.</a:t>
            </a:r>
            <a:endParaRPr sz="1200">
              <a:solidFill>
                <a:srgbClr val="243588"/>
              </a:solidFill>
              <a:latin typeface="Space Mono"/>
              <a:ea typeface="Space Mono"/>
              <a:cs typeface="Space Mono"/>
              <a:sym typeface="Space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243588"/>
              </a:solidFill>
              <a:latin typeface="Space Mono"/>
              <a:ea typeface="Space Mono"/>
              <a:cs typeface="Space Mono"/>
              <a:sym typeface="Space Mon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Space Mono"/>
              <a:ea typeface="Space Mono"/>
              <a:cs typeface="Space Mono"/>
              <a:sym typeface="Space Mono"/>
            </a:endParaRPr>
          </a:p>
        </p:txBody>
      </p:sp>
      <p:cxnSp>
        <p:nvCxnSpPr>
          <p:cNvPr id="143" name="Google Shape;143;p20"/>
          <p:cNvCxnSpPr/>
          <p:nvPr/>
        </p:nvCxnSpPr>
        <p:spPr>
          <a:xfrm rot="10800000">
            <a:off x="5372600" y="3143750"/>
            <a:ext cx="1276200" cy="12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44" name="Google Shape;144;p20"/>
          <p:cNvSpPr txBox="1"/>
          <p:nvPr/>
        </p:nvSpPr>
        <p:spPr>
          <a:xfrm>
            <a:off x="6667700" y="2647000"/>
            <a:ext cx="2200200" cy="16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243588"/>
                </a:solidFill>
                <a:latin typeface="Space Mono"/>
                <a:ea typeface="Space Mono"/>
                <a:cs typeface="Space Mono"/>
                <a:sym typeface="Space Mono"/>
              </a:rPr>
              <a:t>Gobicarte ronde: ceci est la zone visible de la gobicarte. </a:t>
            </a:r>
            <a:r>
              <a:rPr b="1" lang="fr" sz="1200">
                <a:solidFill>
                  <a:srgbClr val="243588"/>
                </a:solidFill>
                <a:latin typeface="Space Mono"/>
                <a:ea typeface="Space Mono"/>
                <a:cs typeface="Space Mono"/>
                <a:sym typeface="Space Mono"/>
              </a:rPr>
              <a:t>Faites apparaître votre création ici.</a:t>
            </a:r>
            <a:endParaRPr b="1" sz="1200">
              <a:solidFill>
                <a:srgbClr val="243588"/>
              </a:solidFill>
              <a:latin typeface="Space Mono"/>
              <a:ea typeface="Space Mono"/>
              <a:cs typeface="Space Mono"/>
              <a:sym typeface="Space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243588"/>
              </a:solidFill>
              <a:latin typeface="Space Mono"/>
              <a:ea typeface="Space Mono"/>
              <a:cs typeface="Space Mono"/>
              <a:sym typeface="Space Mon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Space Mono"/>
              <a:ea typeface="Space Mono"/>
              <a:cs typeface="Space Mono"/>
              <a:sym typeface="Space Mon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1"/>
          <p:cNvSpPr/>
          <p:nvPr/>
        </p:nvSpPr>
        <p:spPr>
          <a:xfrm>
            <a:off x="0" y="-42275"/>
            <a:ext cx="9144000" cy="5209800"/>
          </a:xfrm>
          <a:prstGeom prst="rect">
            <a:avLst/>
          </a:prstGeom>
          <a:solidFill>
            <a:srgbClr val="FFF59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21"/>
          <p:cNvSpPr txBox="1"/>
          <p:nvPr/>
        </p:nvSpPr>
        <p:spPr>
          <a:xfrm>
            <a:off x="215425" y="70525"/>
            <a:ext cx="85953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3000">
                <a:solidFill>
                  <a:srgbClr val="243588"/>
                </a:solidFill>
                <a:latin typeface="Corben"/>
                <a:ea typeface="Corben"/>
                <a:cs typeface="Corben"/>
                <a:sym typeface="Corben"/>
              </a:rPr>
              <a:t>U</a:t>
            </a:r>
            <a:r>
              <a:rPr b="1" lang="fr" sz="3000">
                <a:solidFill>
                  <a:srgbClr val="243588"/>
                </a:solidFill>
                <a:latin typeface="Corben"/>
                <a:ea typeface="Corben"/>
                <a:cs typeface="Corben"/>
                <a:sym typeface="Corben"/>
              </a:rPr>
              <a:t>ne gobicarte ronde réussie !</a:t>
            </a:r>
            <a:endParaRPr b="1" sz="3000">
              <a:solidFill>
                <a:srgbClr val="243588"/>
              </a:solidFill>
              <a:latin typeface="Corben"/>
              <a:ea typeface="Corben"/>
              <a:cs typeface="Corben"/>
              <a:sym typeface="Corben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Corben"/>
              <a:ea typeface="Corben"/>
              <a:cs typeface="Corben"/>
              <a:sym typeface="Corben"/>
            </a:endParaRPr>
          </a:p>
        </p:txBody>
      </p:sp>
      <p:sp>
        <p:nvSpPr>
          <p:cNvPr id="151" name="Google Shape;151;p21"/>
          <p:cNvSpPr txBox="1"/>
          <p:nvPr/>
        </p:nvSpPr>
        <p:spPr>
          <a:xfrm>
            <a:off x="878488" y="1510250"/>
            <a:ext cx="647700" cy="36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000">
                <a:solidFill>
                  <a:srgbClr val="243588"/>
                </a:solidFill>
                <a:latin typeface="Corben"/>
                <a:ea typeface="Corben"/>
                <a:cs typeface="Corben"/>
                <a:sym typeface="Corben"/>
              </a:rPr>
              <a:t>Recto</a:t>
            </a:r>
            <a:endParaRPr b="1" sz="1000">
              <a:solidFill>
                <a:srgbClr val="243588"/>
              </a:solidFill>
              <a:latin typeface="Corben"/>
              <a:ea typeface="Corben"/>
              <a:cs typeface="Corben"/>
              <a:sym typeface="Corben"/>
            </a:endParaRPr>
          </a:p>
        </p:txBody>
      </p:sp>
      <p:sp>
        <p:nvSpPr>
          <p:cNvPr id="152" name="Google Shape;152;p21"/>
          <p:cNvSpPr txBox="1"/>
          <p:nvPr/>
        </p:nvSpPr>
        <p:spPr>
          <a:xfrm>
            <a:off x="2771888" y="1510250"/>
            <a:ext cx="647700" cy="3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000">
                <a:solidFill>
                  <a:srgbClr val="243588"/>
                </a:solidFill>
                <a:latin typeface="Corben"/>
                <a:ea typeface="Corben"/>
                <a:cs typeface="Corben"/>
                <a:sym typeface="Corben"/>
              </a:rPr>
              <a:t>Verso</a:t>
            </a:r>
            <a:endParaRPr b="1" sz="1000">
              <a:solidFill>
                <a:srgbClr val="243588"/>
              </a:solidFill>
              <a:latin typeface="Corben"/>
              <a:ea typeface="Corben"/>
              <a:cs typeface="Corben"/>
              <a:sym typeface="Corben"/>
            </a:endParaRPr>
          </a:p>
        </p:txBody>
      </p:sp>
      <p:sp>
        <p:nvSpPr>
          <p:cNvPr id="153" name="Google Shape;153;p21"/>
          <p:cNvSpPr txBox="1"/>
          <p:nvPr/>
        </p:nvSpPr>
        <p:spPr>
          <a:xfrm>
            <a:off x="4114988" y="1926875"/>
            <a:ext cx="4734000" cy="161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243588"/>
                </a:solidFill>
                <a:latin typeface="Roboto Mono"/>
                <a:ea typeface="Roboto Mono"/>
                <a:cs typeface="Roboto Mono"/>
                <a:sym typeface="Roboto Mono"/>
              </a:rPr>
              <a:t>✓ Le fond perdu est rempli et de la même couleur que le fond de la gobicarte.</a:t>
            </a:r>
            <a:endParaRPr>
              <a:solidFill>
                <a:srgbClr val="243588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43588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243588"/>
                </a:solidFill>
                <a:latin typeface="Roboto Mono"/>
                <a:ea typeface="Roboto Mono"/>
                <a:cs typeface="Roboto Mono"/>
                <a:sym typeface="Roboto Mono"/>
              </a:rPr>
              <a:t>✓ Les informations importantes du visuel sont centrées dans la zone visible.</a:t>
            </a:r>
            <a:endParaRPr>
              <a:solidFill>
                <a:srgbClr val="243588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43588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243588"/>
                </a:solidFill>
                <a:latin typeface="Roboto Mono"/>
                <a:ea typeface="Roboto Mono"/>
                <a:cs typeface="Roboto Mono"/>
                <a:sym typeface="Roboto Mono"/>
              </a:rPr>
              <a:t>✓ Le trait de coupe e</a:t>
            </a:r>
            <a:r>
              <a:rPr lang="fr">
                <a:solidFill>
                  <a:srgbClr val="243588"/>
                </a:solidFill>
                <a:latin typeface="Roboto Mono"/>
                <a:ea typeface="Roboto Mono"/>
                <a:cs typeface="Roboto Mono"/>
                <a:sym typeface="Roboto Mono"/>
              </a:rPr>
              <a:t>st </a:t>
            </a:r>
            <a:r>
              <a:rPr lang="fr">
                <a:solidFill>
                  <a:srgbClr val="243588"/>
                </a:solidFill>
                <a:latin typeface="Roboto Mono"/>
                <a:ea typeface="Roboto Mono"/>
                <a:cs typeface="Roboto Mono"/>
                <a:sym typeface="Roboto Mono"/>
              </a:rPr>
              <a:t>visible</a:t>
            </a:r>
            <a:r>
              <a:rPr lang="fr">
                <a:solidFill>
                  <a:srgbClr val="243588"/>
                </a:solidFill>
                <a:latin typeface="Roboto Mono"/>
                <a:ea typeface="Roboto Mono"/>
                <a:cs typeface="Roboto Mono"/>
                <a:sym typeface="Roboto Mono"/>
              </a:rPr>
              <a:t>.</a:t>
            </a:r>
            <a:endParaRPr>
              <a:solidFill>
                <a:srgbClr val="243588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pic>
        <p:nvPicPr>
          <p:cNvPr id="154" name="Google Shape;15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5013" y="1876850"/>
            <a:ext cx="1814651" cy="1814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88413" y="1876850"/>
            <a:ext cx="1814651" cy="1814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